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58" r:id="rId5"/>
    <p:sldId id="259" r:id="rId6"/>
    <p:sldId id="269" r:id="rId7"/>
    <p:sldId id="270" r:id="rId8"/>
    <p:sldId id="271" r:id="rId9"/>
    <p:sldId id="268" r:id="rId10"/>
    <p:sldId id="260" r:id="rId11"/>
    <p:sldId id="272" r:id="rId12"/>
    <p:sldId id="261" r:id="rId13"/>
    <p:sldId id="262" r:id="rId14"/>
    <p:sldId id="263" r:id="rId15"/>
    <p:sldId id="274" r:id="rId16"/>
    <p:sldId id="273" r:id="rId17"/>
    <p:sldId id="275" r:id="rId18"/>
    <p:sldId id="276" r:id="rId19"/>
    <p:sldId id="264" r:id="rId20"/>
    <p:sldId id="277" r:id="rId21"/>
    <p:sldId id="278" r:id="rId22"/>
    <p:sldId id="265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7" autoAdjust="0"/>
    <p:restoredTop sz="94660"/>
  </p:normalViewPr>
  <p:slideViewPr>
    <p:cSldViewPr>
      <p:cViewPr varScale="1">
        <p:scale>
          <a:sx n="68" d="100"/>
          <a:sy n="68" d="100"/>
        </p:scale>
        <p:origin x="3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F2A7B5-4A8D-480A-A2DC-A15640F046A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AA6F30-6201-4C87-8FA2-BFDE04E134E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 err="1"/>
              <a:t>Subinterogari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err="1"/>
              <a:t>Subinterogari</a:t>
            </a:r>
            <a:r>
              <a:rPr lang="ro-RO" dirty="0"/>
              <a:t> din tabele diferite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8579296" cy="4389120"/>
          </a:xfrm>
        </p:spPr>
        <p:txBody>
          <a:bodyPr>
            <a:normAutofit fontScale="70000" lnSpcReduction="20000"/>
          </a:bodyPr>
          <a:lstStyle/>
          <a:p>
            <a:r>
              <a:rPr lang="ro-RO" sz="3800" b="1" dirty="0" err="1">
                <a:solidFill>
                  <a:srgbClr val="FF0000"/>
                </a:solidFill>
              </a:rPr>
              <a:t>Afişaţi</a:t>
            </a:r>
            <a:r>
              <a:rPr lang="ro-RO" sz="3800" b="1" dirty="0">
                <a:solidFill>
                  <a:srgbClr val="FF0000"/>
                </a:solidFill>
              </a:rPr>
              <a:t> </a:t>
            </a:r>
            <a:r>
              <a:rPr lang="ro-RO" sz="3800" b="1" dirty="0" smtClean="0">
                <a:solidFill>
                  <a:srgbClr val="FF0000"/>
                </a:solidFill>
              </a:rPr>
              <a:t>numele </a:t>
            </a:r>
            <a:r>
              <a:rPr lang="ro-RO" sz="3800" b="1" dirty="0">
                <a:solidFill>
                  <a:srgbClr val="FF0000"/>
                </a:solidFill>
              </a:rPr>
              <a:t>departamentului care are numărul cel mai mare de </a:t>
            </a:r>
            <a:r>
              <a:rPr lang="ro-RO" sz="3800" b="1" dirty="0" err="1">
                <a:solidFill>
                  <a:srgbClr val="FF0000"/>
                </a:solidFill>
              </a:rPr>
              <a:t>angajati</a:t>
            </a:r>
            <a:r>
              <a:rPr lang="ro-RO" sz="3800" b="1" dirty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department_name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DEPARTMENTS</a:t>
            </a:r>
          </a:p>
          <a:p>
            <a:pPr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(SELECT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FROM employees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None/>
            </a:pPr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HAVING </a:t>
            </a:r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count(*) = ( SELECT max(count(*))   </a:t>
            </a:r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FROM EMPLOYEES</a:t>
            </a:r>
            <a:endParaRPr lang="en-US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)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143000"/>
          </a:xfrm>
        </p:spPr>
        <p:txBody>
          <a:bodyPr>
            <a:normAutofit/>
          </a:bodyPr>
          <a:lstStyle/>
          <a:p>
            <a:r>
              <a:rPr lang="ro-RO" dirty="0" err="1" smtClean="0"/>
              <a:t>Subinterogari</a:t>
            </a:r>
            <a:r>
              <a:rPr lang="ro-RO" dirty="0" smtClean="0"/>
              <a:t> din tabele diferite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97378" y="1461875"/>
            <a:ext cx="5266710" cy="49914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SELECT </a:t>
            </a:r>
            <a:r>
              <a:rPr lang="en-US" sz="2800" b="1" dirty="0" err="1"/>
              <a:t>last_name</a:t>
            </a:r>
            <a:r>
              <a:rPr lang="en-US" sz="2800" b="1" dirty="0"/>
              <a:t>, </a:t>
            </a:r>
            <a:r>
              <a:rPr lang="en-US" sz="2800" b="1" dirty="0" err="1"/>
              <a:t>job_id</a:t>
            </a:r>
            <a:r>
              <a:rPr lang="en-US" sz="2800" b="1" dirty="0"/>
              <a:t>, salary, </a:t>
            </a:r>
            <a:r>
              <a:rPr lang="en-US" sz="2800" b="1" dirty="0" err="1"/>
              <a:t>department_id</a:t>
            </a:r>
            <a:r>
              <a:rPr lang="en-US" sz="2800" b="1" dirty="0"/>
              <a:t> </a:t>
            </a:r>
            <a:endParaRPr lang="ro-RO" sz="2800" b="1" dirty="0" smtClean="0"/>
          </a:p>
          <a:p>
            <a:pPr marL="0" indent="0">
              <a:buNone/>
            </a:pPr>
            <a:r>
              <a:rPr lang="en-US" sz="2800" b="1" dirty="0" smtClean="0"/>
              <a:t>FROM </a:t>
            </a:r>
            <a:r>
              <a:rPr lang="en-US" sz="2800" b="1" dirty="0"/>
              <a:t>employees WHERE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job_id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n-US" sz="2800" b="1" dirty="0"/>
              <a:t>(SELECT </a:t>
            </a:r>
            <a:r>
              <a:rPr lang="en-US" sz="2800" b="1" dirty="0" err="1"/>
              <a:t>job_id</a:t>
            </a:r>
            <a:r>
              <a:rPr lang="en-US" sz="2800" b="1" dirty="0"/>
              <a:t> FROM employees WHERE </a:t>
            </a:r>
            <a:r>
              <a:rPr lang="en-US" sz="2800" b="1" dirty="0" err="1"/>
              <a:t>employee_id</a:t>
            </a:r>
            <a:r>
              <a:rPr lang="en-US" sz="2800" b="1" dirty="0"/>
              <a:t> = 141) </a:t>
            </a:r>
            <a:endParaRPr lang="ro-RO" sz="2800" b="1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endParaRPr lang="ro-RO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 smtClean="0"/>
              <a:t>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n-US" sz="2800" b="1" dirty="0"/>
              <a:t>(SELECT </a:t>
            </a:r>
            <a:r>
              <a:rPr lang="en-US" sz="2800" b="1" dirty="0" err="1"/>
              <a:t>department_id</a:t>
            </a:r>
            <a:r>
              <a:rPr lang="en-US" sz="2800" b="1" dirty="0"/>
              <a:t> FROM departments WHERE </a:t>
            </a:r>
            <a:r>
              <a:rPr lang="en-US" sz="2800" b="1" dirty="0" err="1"/>
              <a:t>location_id</a:t>
            </a:r>
            <a:r>
              <a:rPr lang="en-US" sz="2800" b="1" dirty="0"/>
              <a:t> =1500</a:t>
            </a:r>
            <a:r>
              <a:rPr lang="en-US" sz="2800" b="1" dirty="0" smtClean="0"/>
              <a:t>);</a:t>
            </a:r>
            <a:endParaRPr lang="en-US" sz="2800" b="1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9820" y="1340768"/>
            <a:ext cx="3923928" cy="434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37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Subinterogări multiple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returnează mai multe linii. </a:t>
            </a:r>
            <a:endParaRPr lang="en-US" dirty="0" smtClean="0"/>
          </a:p>
          <a:p>
            <a:r>
              <a:rPr lang="ro-RO" dirty="0" smtClean="0"/>
              <a:t>Când o </a:t>
            </a:r>
            <a:r>
              <a:rPr lang="ro-RO" dirty="0" err="1" smtClean="0"/>
              <a:t>subinterogare</a:t>
            </a:r>
            <a:r>
              <a:rPr lang="ro-RO" dirty="0" smtClean="0"/>
              <a:t> returnează mai mult de o linie, </a:t>
            </a:r>
            <a:r>
              <a:rPr lang="ro-R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 mai este posibil </a:t>
            </a:r>
            <a:r>
              <a:rPr lang="ro-RO" dirty="0" smtClean="0"/>
              <a:t>să folosim operatorii de comparaţie </a:t>
            </a:r>
            <a:r>
              <a:rPr lang="ro-RO" b="1" dirty="0"/>
              <a:t>&lt;</a:t>
            </a:r>
            <a:r>
              <a:rPr lang="ro-RO" dirty="0" smtClean="0"/>
              <a:t>, </a:t>
            </a:r>
            <a:r>
              <a:rPr lang="ro-RO" b="1" dirty="0"/>
              <a:t>&gt;</a:t>
            </a:r>
            <a:r>
              <a:rPr lang="ro-RO" dirty="0" smtClean="0"/>
              <a:t>, </a:t>
            </a:r>
            <a:r>
              <a:rPr lang="ro-RO" b="1" dirty="0"/>
              <a:t>&lt;=</a:t>
            </a:r>
            <a:r>
              <a:rPr lang="ro-RO" dirty="0" smtClean="0"/>
              <a:t>, </a:t>
            </a:r>
            <a:r>
              <a:rPr lang="ro-RO" b="1" dirty="0"/>
              <a:t>&gt;=</a:t>
            </a:r>
            <a:r>
              <a:rPr lang="ro-RO" dirty="0" smtClean="0"/>
              <a:t>, </a:t>
            </a:r>
            <a:r>
              <a:rPr lang="ro-RO" b="1" dirty="0"/>
              <a:t>&lt;&gt;</a:t>
            </a:r>
            <a:r>
              <a:rPr lang="ro-RO" dirty="0" smtClean="0"/>
              <a:t>, </a:t>
            </a:r>
            <a:r>
              <a:rPr lang="ro-RO" b="1" dirty="0" smtClean="0"/>
              <a:t>=</a:t>
            </a:r>
            <a:endParaRPr lang="ro-RO" dirty="0" smtClean="0"/>
          </a:p>
          <a:p>
            <a:r>
              <a:rPr lang="ro-RO" dirty="0" smtClean="0"/>
              <a:t>Va </a:t>
            </a:r>
            <a:r>
              <a:rPr lang="ro-RO" dirty="0" smtClean="0"/>
              <a:t>trebui să comparăm o valoare simplă cu fiecare valoare din setul de valori returnate de </a:t>
            </a:r>
            <a:r>
              <a:rPr lang="ro-RO" dirty="0" err="1" smtClean="0"/>
              <a:t>subinterogare</a:t>
            </a:r>
            <a:r>
              <a:rPr lang="ro-RO" dirty="0" smtClean="0"/>
              <a:t>.</a:t>
            </a:r>
          </a:p>
          <a:p>
            <a:r>
              <a:rPr lang="vi-VN" dirty="0" smtClean="0"/>
              <a:t>se </a:t>
            </a:r>
            <a:r>
              <a:rPr lang="vi-VN" dirty="0"/>
              <a:t>folosesc</a:t>
            </a:r>
            <a:r>
              <a:rPr lang="ro-RO" dirty="0"/>
              <a:t> </a:t>
            </a:r>
            <a:r>
              <a:rPr lang="vi-VN" dirty="0"/>
              <a:t>cuvintele cheie </a:t>
            </a:r>
            <a:r>
              <a:rPr lang="vi-VN" b="1" dirty="0"/>
              <a:t>IN </a:t>
            </a:r>
            <a:r>
              <a:rPr lang="vi-VN" dirty="0"/>
              <a:t>sau</a:t>
            </a:r>
            <a:r>
              <a:rPr lang="vi-VN" b="1" dirty="0"/>
              <a:t> ANY și ALL </a:t>
            </a:r>
            <a:r>
              <a:rPr lang="vi-VN" dirty="0"/>
              <a:t>împreună cu operatorii de comparație.</a:t>
            </a:r>
            <a:endParaRPr lang="ro-RO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648" y="404664"/>
            <a:ext cx="9083352" cy="1143000"/>
          </a:xfrm>
        </p:spPr>
        <p:txBody>
          <a:bodyPr>
            <a:noAutofit/>
          </a:bodyPr>
          <a:lstStyle/>
          <a:p>
            <a:r>
              <a:rPr lang="it-IT" sz="4400" b="1" dirty="0" smtClean="0"/>
              <a:t>Subinterogări multiple cu operatorul IN</a:t>
            </a:r>
            <a:endParaRPr lang="en-US" sz="44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79512" y="1551290"/>
            <a:ext cx="8964488" cy="4614014"/>
          </a:xfrm>
        </p:spPr>
        <p:txBody>
          <a:bodyPr>
            <a:normAutofit/>
          </a:bodyPr>
          <a:lstStyle/>
          <a:p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cui salariu este egal cu cel al angajat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ilor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</a:t>
            </a:r>
            <a:r>
              <a:rPr lang="ro-RO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?</a:t>
            </a:r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smtClean="0"/>
              <a:t>* FROM employees</a:t>
            </a:r>
          </a:p>
          <a:p>
            <a:pPr>
              <a:buNone/>
            </a:pPr>
            <a:r>
              <a:rPr lang="en-US" b="1" dirty="0" smtClean="0"/>
              <a:t>WHERE </a:t>
            </a:r>
            <a:r>
              <a:rPr lang="ro-RO" b="1" dirty="0" err="1" smtClean="0"/>
              <a:t>salary</a:t>
            </a:r>
            <a:r>
              <a:rPr lang="ro-RO" b="1" dirty="0" smtClean="0"/>
              <a:t>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US" b="1" dirty="0" smtClean="0"/>
              <a:t> </a:t>
            </a:r>
            <a:r>
              <a:rPr lang="en-US" b="1" dirty="0" smtClean="0"/>
              <a:t>( SELECT </a:t>
            </a:r>
            <a:r>
              <a:rPr lang="ro-RO" b="1" dirty="0" err="1" smtClean="0"/>
              <a:t>salary</a:t>
            </a:r>
            <a:r>
              <a:rPr lang="ro-RO" b="1" dirty="0" smtClean="0"/>
              <a:t> </a:t>
            </a:r>
            <a:r>
              <a:rPr lang="en-US" b="1" dirty="0" smtClean="0"/>
              <a:t>FROM </a:t>
            </a:r>
            <a:r>
              <a:rPr lang="en-US" b="1" dirty="0" smtClean="0"/>
              <a:t>employees</a:t>
            </a:r>
          </a:p>
          <a:p>
            <a:pPr>
              <a:buNone/>
            </a:pPr>
            <a:r>
              <a:rPr lang="en-US" b="1" dirty="0" smtClean="0"/>
              <a:t>                  WHERE </a:t>
            </a:r>
            <a:r>
              <a:rPr lang="ro-RO" b="1" dirty="0" err="1" smtClean="0"/>
              <a:t>department_id</a:t>
            </a:r>
            <a:r>
              <a:rPr lang="ro-RO" b="1" dirty="0" smtClean="0"/>
              <a:t>=20)</a:t>
            </a:r>
            <a:endParaRPr lang="en-US" b="1" dirty="0" smtClean="0"/>
          </a:p>
          <a:p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toate titlurile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-urilor din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d_cds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care au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acelasi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ca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și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CD-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urile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au </a:t>
            </a:r>
            <a:r>
              <a:rPr lang="ro-RO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numarul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 mic ca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93</a:t>
            </a:r>
            <a:endParaRPr lang="ro-RO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SELECT title, year FROM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d_cds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WHERE year IN (SELECT year FROM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d_cds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WHERE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cd_number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&lt; 93);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15800" y="2665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vi-VN" b="1" dirty="0" smtClean="0"/>
              <a:t>Subinterogări multiple cu ALL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85192" y="1399108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care au salariul mai mare decât al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toturor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angajaților pentru care </a:t>
            </a:r>
            <a:r>
              <a:rPr lang="ro-RO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este 100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/>
              <a:t>first_name,salary,job_id</a:t>
            </a:r>
            <a:r>
              <a:rPr lang="en-US" b="1" dirty="0"/>
              <a:t> FROM employees</a:t>
            </a:r>
          </a:p>
          <a:p>
            <a:pPr>
              <a:buNone/>
            </a:pPr>
            <a:r>
              <a:rPr lang="en-US" b="1" dirty="0"/>
              <a:t>WHERE salary &gt;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b="1" dirty="0"/>
              <a:t> ( SELECT salary FROM employees    WHERE </a:t>
            </a:r>
            <a:r>
              <a:rPr lang="en-US" b="1" dirty="0" err="1"/>
              <a:t>manager_id</a:t>
            </a:r>
            <a:r>
              <a:rPr lang="en-US" b="1" dirty="0"/>
              <a:t>=100 )</a:t>
            </a:r>
            <a:endParaRPr lang="en-US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89" y="4180992"/>
            <a:ext cx="3856303" cy="2250898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4223656"/>
            <a:ext cx="4478450" cy="1003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/>
              <a:t>Subinterogări multiple cu ALL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care au salariul mai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decât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tuturor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angajaților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pentru care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este 100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b="1" dirty="0" smtClean="0"/>
              <a:t>SELECT </a:t>
            </a:r>
            <a:r>
              <a:rPr lang="en-US" b="1" dirty="0" err="1"/>
              <a:t>first_name,salary,job_id</a:t>
            </a:r>
            <a:r>
              <a:rPr lang="en-US" b="1" dirty="0"/>
              <a:t> FROM </a:t>
            </a:r>
            <a:r>
              <a:rPr lang="en-US" b="1" dirty="0" smtClean="0"/>
              <a:t>employees WHERE </a:t>
            </a:r>
            <a:r>
              <a:rPr lang="en-US" b="1" dirty="0"/>
              <a:t>salary </a:t>
            </a:r>
            <a:r>
              <a:rPr lang="en-US" b="1" dirty="0" smtClean="0"/>
              <a:t>&lt;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/>
              <a:t>( SELECT salary FROM employees    WHERE </a:t>
            </a:r>
            <a:r>
              <a:rPr lang="en-US" b="1" dirty="0" err="1"/>
              <a:t>manager_id</a:t>
            </a:r>
            <a:r>
              <a:rPr lang="en-US" b="1" dirty="0"/>
              <a:t>=100 )</a:t>
            </a:r>
            <a:endParaRPr lang="ro-RO" b="1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663" y="4437112"/>
            <a:ext cx="3856303" cy="2250898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555" y="4437112"/>
            <a:ext cx="3710391" cy="242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8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Concluzie</a:t>
            </a:r>
            <a:r>
              <a:rPr lang="en-US" dirty="0" smtClean="0"/>
              <a:t>…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>
            <a:noAutofit/>
          </a:bodyPr>
          <a:lstStyle/>
          <a:p>
            <a:pPr algn="just"/>
            <a:r>
              <a:rPr lang="vi-VN" sz="3600" dirty="0" smtClean="0"/>
              <a:t>operatorul </a:t>
            </a:r>
            <a:r>
              <a:rPr lang="vi-VN" sz="3600" b="1" dirty="0"/>
              <a:t>&gt;</a:t>
            </a:r>
            <a:r>
              <a:rPr lang="en-US" sz="3600" b="1" dirty="0"/>
              <a:t> </a:t>
            </a:r>
            <a:r>
              <a:rPr lang="vi-VN" sz="3600" b="1" dirty="0"/>
              <a:t>ALL</a:t>
            </a:r>
            <a:r>
              <a:rPr lang="vi-VN" sz="3600" dirty="0"/>
              <a:t> se poate interpreta ca </a:t>
            </a:r>
            <a:r>
              <a:rPr lang="vi-VN" sz="3600" b="1" dirty="0"/>
              <a:t>mai mare decât valoarea maximă </a:t>
            </a:r>
            <a:r>
              <a:rPr lang="vi-VN" sz="3600" dirty="0"/>
              <a:t>din mulţimea de valori returnată de către subinterogare. </a:t>
            </a:r>
            <a:endParaRPr lang="en-US" sz="3600" dirty="0"/>
          </a:p>
          <a:p>
            <a:pPr algn="just"/>
            <a:r>
              <a:rPr lang="vi-VN" sz="3600" dirty="0"/>
              <a:t>operatorul </a:t>
            </a:r>
            <a:r>
              <a:rPr lang="vi-VN" sz="3600" b="1" dirty="0"/>
              <a:t>&lt;ALL</a:t>
            </a:r>
            <a:r>
              <a:rPr lang="vi-VN" sz="3600" dirty="0"/>
              <a:t> se poate interpreta ca </a:t>
            </a:r>
            <a:r>
              <a:rPr lang="vi-VN" sz="3600" b="1" dirty="0"/>
              <a:t>mai mic decât valoarea minimă </a:t>
            </a:r>
            <a:r>
              <a:rPr lang="vi-VN" sz="3600" dirty="0"/>
              <a:t>din mulţimea valorilor returnate de către </a:t>
            </a:r>
            <a:r>
              <a:rPr lang="vi-VN" sz="3600" dirty="0" smtClean="0"/>
              <a:t>subinterogar</a:t>
            </a:r>
            <a:r>
              <a:rPr lang="en-US" sz="3600" dirty="0" smtClean="0"/>
              <a:t>e</a:t>
            </a:r>
            <a:endParaRPr lang="vi-VN" sz="3600" dirty="0"/>
          </a:p>
        </p:txBody>
      </p:sp>
    </p:spTree>
    <p:extLst>
      <p:ext uri="{BB962C8B-B14F-4D97-AF65-F5344CB8AC3E}">
        <p14:creationId xmlns:p14="http://schemas.microsoft.com/office/powerpoint/2010/main" val="79072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vi-VN" b="1" dirty="0"/>
              <a:t>Subinterogări multiple cu </a:t>
            </a:r>
            <a:r>
              <a:rPr lang="en-US" b="1" dirty="0" smtClean="0"/>
              <a:t>ANY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07504" y="1988840"/>
            <a:ext cx="5040560" cy="4392488"/>
          </a:xfrm>
        </p:spPr>
        <p:txBody>
          <a:bodyPr>
            <a:normAutofit/>
          </a:bodyPr>
          <a:lstStyle/>
          <a:p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care au salariul mai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decât al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oricarui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pentru care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este 100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b="1" dirty="0"/>
              <a:t>SELECT </a:t>
            </a:r>
            <a:r>
              <a:rPr lang="en-US" b="1" dirty="0" err="1"/>
              <a:t>first_name,salary,job_id</a:t>
            </a:r>
            <a:r>
              <a:rPr lang="en-US" b="1" dirty="0"/>
              <a:t> FROM employees WHERE salary &lt;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/>
              <a:t>( </a:t>
            </a:r>
            <a:r>
              <a:rPr lang="en-US" b="1" dirty="0"/>
              <a:t>SELECT salary FROM employees    WHERE </a:t>
            </a:r>
            <a:r>
              <a:rPr lang="en-US" b="1" dirty="0" err="1"/>
              <a:t>manager_id</a:t>
            </a:r>
            <a:r>
              <a:rPr lang="en-US" b="1" dirty="0"/>
              <a:t>=100 )</a:t>
            </a:r>
            <a:endParaRPr lang="ro-RO" b="1" dirty="0"/>
          </a:p>
          <a:p>
            <a:endParaRPr lang="ro-RO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017" y="306715"/>
            <a:ext cx="3269229" cy="1908227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017" y="2244995"/>
            <a:ext cx="3352463" cy="459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8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4618856" cy="4389120"/>
          </a:xfrm>
        </p:spPr>
        <p:txBody>
          <a:bodyPr>
            <a:normAutofit lnSpcReduction="10000"/>
          </a:bodyPr>
          <a:lstStyle/>
          <a:p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care au salariul mai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mare </a:t>
            </a:r>
            <a:r>
              <a:rPr lang="ro-RO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decât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</a:t>
            </a:r>
            <a:r>
              <a:rPr lang="en-US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oricarui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pentru care </a:t>
            </a:r>
            <a:r>
              <a:rPr lang="ro-RO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ro-RO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este 100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/>
              <a:t>first_name,salary,job_id</a:t>
            </a:r>
            <a:r>
              <a:rPr lang="en-US" b="1" dirty="0"/>
              <a:t> FROM employees</a:t>
            </a:r>
          </a:p>
          <a:p>
            <a:pPr>
              <a:buNone/>
            </a:pPr>
            <a:r>
              <a:rPr lang="en-US" b="1" dirty="0"/>
              <a:t>WHERE salary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</a:t>
            </a:r>
            <a:r>
              <a:rPr lang="en-US" b="1" dirty="0"/>
              <a:t>( SELECT salary FROM employees    WHERE </a:t>
            </a:r>
            <a:r>
              <a:rPr lang="en-US" b="1" dirty="0" err="1"/>
              <a:t>manager_id</a:t>
            </a:r>
            <a:r>
              <a:rPr lang="en-US" b="1" dirty="0"/>
              <a:t>=100 )</a:t>
            </a:r>
            <a:endParaRPr lang="en-US" dirty="0"/>
          </a:p>
          <a:p>
            <a:endParaRPr lang="ro-RO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017" y="306715"/>
            <a:ext cx="3269229" cy="1908227"/>
          </a:xfrm>
          <a:prstGeom prst="rect">
            <a:avLst/>
          </a:prstGeo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934" y="2244461"/>
            <a:ext cx="3667066" cy="4280883"/>
          </a:xfrm>
          <a:prstGeom prst="rect">
            <a:avLst/>
          </a:prstGeom>
        </p:spPr>
      </p:pic>
      <p:sp>
        <p:nvSpPr>
          <p:cNvPr id="6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vi-VN" b="1" dirty="0"/>
              <a:t>Subinterogări multiple cu </a:t>
            </a:r>
            <a:r>
              <a:rPr lang="en-US" b="1" dirty="0" smtClean="0"/>
              <a:t>ANY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9224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Concluzie</a:t>
            </a:r>
            <a:r>
              <a:rPr lang="en-US" b="1" dirty="0" smtClean="0"/>
              <a:t>…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vi-VN" sz="3600" dirty="0" smtClean="0"/>
              <a:t>operatorul </a:t>
            </a:r>
            <a:r>
              <a:rPr lang="vi-VN" sz="3600" b="1" dirty="0"/>
              <a:t>&gt;ANY</a:t>
            </a:r>
            <a:r>
              <a:rPr lang="vi-VN" sz="3600" dirty="0" smtClean="0"/>
              <a:t> poate fi interpretat ca </a:t>
            </a:r>
            <a:r>
              <a:rPr lang="vi-VN" sz="3600" b="1" dirty="0" smtClean="0"/>
              <a:t>mai mare decât valoarea minimă </a:t>
            </a:r>
            <a:r>
              <a:rPr lang="vi-VN" sz="3600" dirty="0" smtClean="0"/>
              <a:t>din mulţimea de valori returnată de către subinterogare.</a:t>
            </a:r>
            <a:endParaRPr lang="en-US" sz="3600" dirty="0" smtClean="0"/>
          </a:p>
          <a:p>
            <a:pPr algn="just"/>
            <a:r>
              <a:rPr lang="en-US" sz="3600" dirty="0" smtClean="0"/>
              <a:t>s</a:t>
            </a:r>
            <a:r>
              <a:rPr lang="vi-VN" sz="3600" dirty="0" smtClean="0"/>
              <a:t>imilar operatorul </a:t>
            </a:r>
            <a:r>
              <a:rPr lang="vi-VN" sz="3600" b="1" dirty="0"/>
              <a:t>&lt;ANY</a:t>
            </a:r>
            <a:r>
              <a:rPr lang="vi-VN" sz="3600" dirty="0" smtClean="0"/>
              <a:t> se poate interpreta ca </a:t>
            </a:r>
            <a:r>
              <a:rPr lang="vi-VN" sz="3600" b="1" dirty="0" smtClean="0"/>
              <a:t>mai mic decât valoarea maximă </a:t>
            </a:r>
            <a:r>
              <a:rPr lang="vi-VN" sz="3600" dirty="0" smtClean="0"/>
              <a:t>din mulţimea valorilor returnate către </a:t>
            </a:r>
            <a:r>
              <a:rPr lang="vi-VN" sz="3600" dirty="0" smtClean="0"/>
              <a:t>subinterogare</a:t>
            </a:r>
            <a:endParaRPr lang="en-US" sz="3600" dirty="0" smtClean="0"/>
          </a:p>
          <a:p>
            <a:pPr algn="just"/>
            <a:endParaRPr lang="vi-VN" sz="3600" dirty="0" smtClean="0"/>
          </a:p>
          <a:p>
            <a:pPr algn="just"/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>
                <a:latin typeface="Arial" pitchFamily="34" charset="0"/>
                <a:cs typeface="Arial" pitchFamily="34" charset="0"/>
              </a:rPr>
              <a:t>În această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lec</a:t>
            </a:r>
            <a:r>
              <a:rPr lang="ro-RO" dirty="0">
                <a:latin typeface="Arial" pitchFamily="34" charset="0"/>
                <a:cs typeface="Arial" pitchFamily="34" charset="0"/>
              </a:rPr>
              <a:t>ț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ie</a:t>
            </a:r>
            <a:r>
              <a:rPr lang="ro-RO" dirty="0">
                <a:latin typeface="Arial" pitchFamily="34" charset="0"/>
                <a:cs typeface="Arial" pitchFamily="34" charset="0"/>
              </a:rPr>
              <a:t> veți învăța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Să </a:t>
            </a:r>
            <a:r>
              <a:rPr lang="ro-RO" dirty="0"/>
              <a:t>definiți o </a:t>
            </a:r>
            <a:r>
              <a:rPr lang="ro-RO" dirty="0" err="1"/>
              <a:t>subinterogare</a:t>
            </a:r>
            <a:endParaRPr lang="ro-RO" dirty="0"/>
          </a:p>
          <a:p>
            <a:r>
              <a:rPr lang="ro-RO" dirty="0"/>
              <a:t>Să explicați în ce situații  se folosesc </a:t>
            </a:r>
            <a:r>
              <a:rPr lang="ro-RO" dirty="0" err="1"/>
              <a:t>subinterogările</a:t>
            </a:r>
            <a:endParaRPr lang="ro-RO" dirty="0"/>
          </a:p>
          <a:p>
            <a:r>
              <a:rPr lang="ro-RO" dirty="0"/>
              <a:t>Să clasificați </a:t>
            </a:r>
            <a:r>
              <a:rPr lang="ro-RO" dirty="0" err="1"/>
              <a:t>subinterogările</a:t>
            </a:r>
            <a:endParaRPr lang="ro-RO" dirty="0"/>
          </a:p>
          <a:p>
            <a:r>
              <a:rPr lang="ro-RO" dirty="0"/>
              <a:t>Să scrieți și să folosiți </a:t>
            </a:r>
            <a:r>
              <a:rPr lang="ro-RO" dirty="0" err="1"/>
              <a:t>subinterogările</a:t>
            </a:r>
            <a:r>
              <a:rPr lang="ro-RO" dirty="0"/>
              <a:t> simple</a:t>
            </a:r>
          </a:p>
          <a:p>
            <a:r>
              <a:rPr lang="ro-RO" dirty="0"/>
              <a:t>Să scrieți și să folosiți </a:t>
            </a:r>
            <a:r>
              <a:rPr lang="ro-RO" dirty="0" err="1"/>
              <a:t>subinterogările</a:t>
            </a:r>
            <a:r>
              <a:rPr lang="ro-RO" dirty="0"/>
              <a:t> multiple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5304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Valorile</a:t>
            </a:r>
            <a:r>
              <a:rPr lang="en-US" dirty="0" smtClean="0"/>
              <a:t> NULL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8795320" cy="4733880"/>
          </a:xfrm>
        </p:spPr>
        <p:txBody>
          <a:bodyPr/>
          <a:lstStyle/>
          <a:p>
            <a:r>
              <a:rPr lang="ro-RO" dirty="0"/>
              <a:t>Dacă una dintre valorile returnate de către </a:t>
            </a:r>
            <a:r>
              <a:rPr lang="ro-RO" dirty="0" err="1"/>
              <a:t>subinterogarea</a:t>
            </a:r>
            <a:r>
              <a:rPr lang="ro-RO" dirty="0"/>
              <a:t> interioară este nulă </a:t>
            </a:r>
            <a:r>
              <a:rPr lang="ro-RO" dirty="0" smtClean="0"/>
              <a:t>atunci </a:t>
            </a:r>
            <a:r>
              <a:rPr lang="ro-RO" dirty="0"/>
              <a:t>interogarea exterioară </a:t>
            </a:r>
            <a:r>
              <a:rPr lang="en-US" dirty="0" smtClean="0"/>
              <a:t>…</a:t>
            </a:r>
          </a:p>
          <a:p>
            <a:pPr marL="514350" indent="-514350">
              <a:buClr>
                <a:srgbClr val="002060"/>
              </a:buClr>
              <a:buSzPct val="104000"/>
              <a:buFont typeface="+mj-lt"/>
              <a:buAutoNum type="arabicPeriod"/>
            </a:pPr>
            <a:r>
              <a:rPr lang="en-US" dirty="0" err="1" smtClean="0"/>
              <a:t>dac</a:t>
            </a:r>
            <a:r>
              <a:rPr lang="ro-RO" dirty="0" smtClean="0"/>
              <a:t>ă </a:t>
            </a:r>
            <a:r>
              <a:rPr lang="ro-RO" dirty="0"/>
              <a:t>este folosită </a:t>
            </a:r>
            <a:r>
              <a:rPr lang="ro-RO" dirty="0" err="1"/>
              <a:t>opţiunea</a:t>
            </a:r>
            <a:r>
              <a:rPr lang="ro-RO" dirty="0"/>
              <a:t> </a:t>
            </a:r>
            <a:r>
              <a:rPr lang="ro-RO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</a:t>
            </a:r>
            <a:r>
              <a:rPr lang="ro-RO" dirty="0" smtClean="0"/>
              <a:t>=</a:t>
            </a:r>
            <a:r>
              <a:rPr lang="en-US" dirty="0" smtClean="0"/>
              <a:t>&gt; </a:t>
            </a:r>
            <a:r>
              <a:rPr lang="ro-RO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 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 </a:t>
            </a:r>
            <a:r>
              <a:rPr lang="ro-RO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afişa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dirty="0"/>
              <a:t>nicio </a:t>
            </a:r>
            <a:r>
              <a:rPr lang="ro-RO" dirty="0" smtClean="0"/>
              <a:t>linie</a:t>
            </a:r>
          </a:p>
          <a:p>
            <a:pPr marL="365760" lvl="1" indent="0">
              <a:buClr>
                <a:srgbClr val="002060"/>
              </a:buClr>
              <a:buSzPct val="104000"/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last_name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employee_id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employees WHERE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commission_pct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&gt;ALL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commission_pct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employees where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manager_id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=100)</a:t>
            </a:r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65760" lvl="1" indent="0">
              <a:buClr>
                <a:srgbClr val="002060"/>
              </a:buClr>
              <a:buSzPct val="104000"/>
              <a:buNone/>
            </a:pPr>
            <a:endParaRPr lang="en-US" sz="1800" b="1" dirty="0" smtClean="0"/>
          </a:p>
          <a:p>
            <a:pPr marL="365760" lvl="1" indent="0">
              <a:buClr>
                <a:srgbClr val="002060"/>
              </a:buClr>
              <a:buSzPct val="104000"/>
              <a:buNone/>
            </a:pPr>
            <a:endParaRPr lang="en-US" b="1" dirty="0"/>
          </a:p>
          <a:p>
            <a:pPr marL="365760" lvl="1" indent="0">
              <a:buClr>
                <a:srgbClr val="002060"/>
              </a:buClr>
              <a:buSzPct val="104000"/>
              <a:buNone/>
            </a:pPr>
            <a:r>
              <a:rPr lang="ro-RO" b="1" dirty="0" smtClean="0"/>
              <a:t>=</a:t>
            </a:r>
            <a:r>
              <a:rPr lang="en-US" b="1" dirty="0" smtClean="0"/>
              <a:t>&gt; No data found</a:t>
            </a:r>
          </a:p>
          <a:p>
            <a:pPr marL="514350" indent="-514350">
              <a:buClr>
                <a:srgbClr val="002060"/>
              </a:buClr>
              <a:buSzPct val="104000"/>
              <a:buFont typeface="+mj-lt"/>
              <a:buAutoNum type="arabicPeriod"/>
            </a:pPr>
            <a:endParaRPr lang="ro-RO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524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dirty="0" smtClean="0"/>
              <a:t>NULL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408336"/>
            <a:ext cx="5050904" cy="5117008"/>
          </a:xfrm>
        </p:spPr>
        <p:txBody>
          <a:bodyPr>
            <a:normAutofit lnSpcReduction="10000"/>
          </a:bodyPr>
          <a:lstStyle/>
          <a:p>
            <a:pPr marL="514350" indent="-514350">
              <a:buClr>
                <a:srgbClr val="002060"/>
              </a:buClr>
              <a:buSzPct val="104000"/>
              <a:buFont typeface="+mj-lt"/>
              <a:buAutoNum type="arabicPeriod" startAt="2"/>
            </a:pPr>
            <a:r>
              <a:rPr lang="en-US" dirty="0" err="1" smtClean="0"/>
              <a:t>dac</a:t>
            </a:r>
            <a:r>
              <a:rPr lang="ro-RO" dirty="0"/>
              <a:t>ă este folosită </a:t>
            </a:r>
            <a:r>
              <a:rPr lang="ro-RO" dirty="0" err="1"/>
              <a:t>opţiunea</a:t>
            </a:r>
            <a:r>
              <a:rPr lang="ro-RO" dirty="0"/>
              <a:t> 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US" dirty="0"/>
              <a:t> =&gt; se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afi</a:t>
            </a:r>
            <a:r>
              <a:rPr lang="ro-RO" dirty="0"/>
              <a:t>șa liniile corespunzătoare 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ignorând valoarea NULL</a:t>
            </a:r>
            <a:r>
              <a:rPr lang="ro-RO" dirty="0"/>
              <a:t>.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US" sz="2200" b="1" dirty="0"/>
              <a:t>SELECT </a:t>
            </a:r>
            <a:r>
              <a:rPr lang="en-US" sz="2200" b="1" dirty="0" err="1"/>
              <a:t>last_name</a:t>
            </a:r>
            <a:r>
              <a:rPr lang="en-US" sz="2200" b="1" dirty="0"/>
              <a:t>, </a:t>
            </a:r>
            <a:r>
              <a:rPr lang="en-US" sz="2200" b="1" dirty="0" err="1"/>
              <a:t>employee_id</a:t>
            </a:r>
            <a:r>
              <a:rPr lang="en-US" sz="2200" b="1" dirty="0"/>
              <a:t> FROM employees WHERE </a:t>
            </a:r>
            <a:r>
              <a:rPr lang="en-US" sz="2200" b="1" dirty="0" err="1"/>
              <a:t>commission_pct</a:t>
            </a:r>
            <a:r>
              <a:rPr lang="en-US" sz="2200" b="1" dirty="0"/>
              <a:t> </a:t>
            </a:r>
            <a:r>
              <a:rPr lang="en-US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ANY </a:t>
            </a:r>
            <a:r>
              <a:rPr lang="en-US" sz="2200" b="1" dirty="0" smtClean="0"/>
              <a:t>(SELECT </a:t>
            </a:r>
            <a:r>
              <a:rPr lang="en-US" sz="2200" b="1" dirty="0" err="1"/>
              <a:t>commission_pct</a:t>
            </a:r>
            <a:r>
              <a:rPr lang="en-US" sz="2200" b="1" dirty="0"/>
              <a:t> FROM employees where </a:t>
            </a:r>
            <a:r>
              <a:rPr lang="en-US" sz="2200" b="1" dirty="0" err="1"/>
              <a:t>manager_id</a:t>
            </a:r>
            <a:r>
              <a:rPr lang="en-US" sz="2200" b="1" dirty="0"/>
              <a:t>=100</a:t>
            </a:r>
            <a:r>
              <a:rPr lang="en-US" sz="2200" b="1" dirty="0" smtClean="0"/>
              <a:t>)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200" b="1" dirty="0"/>
              <a:t>SELECT </a:t>
            </a:r>
            <a:r>
              <a:rPr lang="en-US" sz="2200" b="1" dirty="0" err="1"/>
              <a:t>last_name</a:t>
            </a:r>
            <a:r>
              <a:rPr lang="en-US" sz="2200" b="1" dirty="0"/>
              <a:t>, </a:t>
            </a:r>
            <a:r>
              <a:rPr lang="en-US" sz="2200" b="1" dirty="0" err="1"/>
              <a:t>employee_id,commission_pct</a:t>
            </a:r>
            <a:r>
              <a:rPr lang="en-US" sz="2200" b="1" dirty="0"/>
              <a:t> FROM employees WHERE </a:t>
            </a:r>
            <a:r>
              <a:rPr lang="en-US" sz="2200" b="1" dirty="0" err="1"/>
              <a:t>commission_pct</a:t>
            </a:r>
            <a:r>
              <a:rPr lang="en-US" sz="2200" b="1" dirty="0"/>
              <a:t> </a:t>
            </a:r>
            <a:r>
              <a:rPr lang="en-US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US" sz="2200" b="1" dirty="0" smtClean="0"/>
              <a:t> (</a:t>
            </a:r>
            <a:r>
              <a:rPr lang="en-US" sz="2200" b="1" dirty="0"/>
              <a:t>SELECT </a:t>
            </a:r>
            <a:r>
              <a:rPr lang="en-US" sz="2200" b="1" dirty="0" err="1"/>
              <a:t>commission_pct</a:t>
            </a:r>
            <a:r>
              <a:rPr lang="en-US" sz="2200" b="1" dirty="0"/>
              <a:t> FROM employees where </a:t>
            </a:r>
            <a:r>
              <a:rPr lang="en-US" sz="2200" b="1" dirty="0" err="1"/>
              <a:t>manager_id</a:t>
            </a:r>
            <a:r>
              <a:rPr lang="en-US" sz="2200" b="1" dirty="0"/>
              <a:t>=100)</a:t>
            </a:r>
            <a:endParaRPr lang="ro-RO" sz="2200" b="1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748" y="3356992"/>
            <a:ext cx="3636390" cy="850388"/>
          </a:xfrm>
          <a:prstGeom prst="rect">
            <a:avLst/>
          </a:prstGeom>
        </p:spPr>
      </p:pic>
      <p:pic>
        <p:nvPicPr>
          <p:cNvPr id="6" name="I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7748" y="4900120"/>
            <a:ext cx="3636034" cy="1423009"/>
          </a:xfrm>
          <a:prstGeom prst="rect">
            <a:avLst/>
          </a:prstGeom>
        </p:spPr>
      </p:pic>
      <p:pic>
        <p:nvPicPr>
          <p:cNvPr id="7" name="I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092" y="1114047"/>
            <a:ext cx="2140604" cy="202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8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concluzie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470" t="34033" r="22658" b="49692"/>
          <a:stretch>
            <a:fillRect/>
          </a:stretch>
        </p:blipFill>
        <p:spPr bwMode="auto">
          <a:xfrm>
            <a:off x="683568" y="1847088"/>
            <a:ext cx="90011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Aplica</a:t>
            </a:r>
            <a:r>
              <a:rPr lang="ro-RO" dirty="0" smtClean="0"/>
              <a:t>ții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Clr>
                <a:srgbClr val="0070C0"/>
              </a:buClr>
              <a:buSzPct val="103000"/>
              <a:buFont typeface="+mj-lt"/>
              <a:buAutoNum type="arabicPeriod"/>
            </a:pPr>
            <a:r>
              <a:rPr lang="ro-RO" dirty="0"/>
              <a:t>Folosind tabela  </a:t>
            </a:r>
            <a:r>
              <a:rPr lang="ro-RO" dirty="0" err="1"/>
              <a:t>d_play_list_items</a:t>
            </a:r>
            <a:r>
              <a:rPr lang="ro-RO" dirty="0"/>
              <a:t> </a:t>
            </a:r>
            <a:r>
              <a:rPr lang="ro-RO" dirty="0" err="1"/>
              <a:t>afisati</a:t>
            </a:r>
            <a:r>
              <a:rPr lang="ro-RO" dirty="0"/>
              <a:t> toate </a:t>
            </a:r>
            <a:r>
              <a:rPr lang="ro-RO" dirty="0" err="1"/>
              <a:t>song_id</a:t>
            </a:r>
            <a:r>
              <a:rPr lang="ro-RO" dirty="0"/>
              <a:t>-urile care au </a:t>
            </a:r>
            <a:r>
              <a:rPr lang="ro-RO" dirty="0" err="1"/>
              <a:t>acelasi</a:t>
            </a:r>
            <a:r>
              <a:rPr lang="ro-RO" dirty="0"/>
              <a:t> </a:t>
            </a:r>
            <a:r>
              <a:rPr lang="ro-RO" dirty="0" err="1"/>
              <a:t>event_id</a:t>
            </a:r>
            <a:r>
              <a:rPr lang="ro-RO" dirty="0"/>
              <a:t> ca </a:t>
            </a:r>
            <a:r>
              <a:rPr lang="ro-RO" dirty="0" err="1"/>
              <a:t>song_id</a:t>
            </a:r>
            <a:r>
              <a:rPr lang="ro-RO" dirty="0"/>
              <a:t>=45</a:t>
            </a:r>
          </a:p>
          <a:p>
            <a:pPr marL="514350" lvl="0" indent="-514350">
              <a:buClr>
                <a:srgbClr val="0070C0"/>
              </a:buClr>
              <a:buSzPct val="103000"/>
              <a:buFont typeface="+mj-lt"/>
              <a:buAutoNum type="arabicPeriod"/>
            </a:pPr>
            <a:r>
              <a:rPr lang="ro-RO" dirty="0"/>
              <a:t>Care evenimente (</a:t>
            </a:r>
            <a:r>
              <a:rPr lang="ro-RO" dirty="0" err="1"/>
              <a:t>events</a:t>
            </a:r>
            <a:r>
              <a:rPr lang="ro-RO" dirty="0"/>
              <a:t>)  din </a:t>
            </a:r>
            <a:r>
              <a:rPr lang="ro-RO" dirty="0" err="1"/>
              <a:t>d_events</a:t>
            </a:r>
            <a:r>
              <a:rPr lang="ro-RO" dirty="0"/>
              <a:t> costa mai mult </a:t>
            </a:r>
            <a:r>
              <a:rPr lang="ro-RO" dirty="0" err="1"/>
              <a:t>decat</a:t>
            </a:r>
            <a:r>
              <a:rPr lang="ro-RO" dirty="0"/>
              <a:t> </a:t>
            </a:r>
            <a:r>
              <a:rPr lang="ro-RO" dirty="0" err="1"/>
              <a:t>pretul</a:t>
            </a:r>
            <a:r>
              <a:rPr lang="ro-RO" dirty="0"/>
              <a:t> pentru </a:t>
            </a:r>
            <a:r>
              <a:rPr lang="ro-RO" dirty="0" err="1"/>
              <a:t>event_id</a:t>
            </a:r>
            <a:r>
              <a:rPr lang="ro-RO" dirty="0"/>
              <a:t> = 100?</a:t>
            </a:r>
          </a:p>
          <a:p>
            <a:pPr marL="514350" lvl="0" indent="-514350">
              <a:buClr>
                <a:srgbClr val="0070C0"/>
              </a:buClr>
              <a:buSzPct val="103000"/>
              <a:buFont typeface="+mj-lt"/>
              <a:buAutoNum type="arabicPeriod"/>
            </a:pPr>
            <a:r>
              <a:rPr lang="ro-RO" dirty="0"/>
              <a:t>Aflați numărul melodiei care se găsește pe același CD ca și “Party Music for </a:t>
            </a:r>
            <a:r>
              <a:rPr lang="ro-RO" dirty="0" err="1"/>
              <a:t>All</a:t>
            </a:r>
            <a:r>
              <a:rPr lang="ro-RO" dirty="0"/>
              <a:t> </a:t>
            </a:r>
            <a:r>
              <a:rPr lang="ro-RO" dirty="0" err="1"/>
              <a:t>Occasions</a:t>
            </a:r>
            <a:r>
              <a:rPr lang="ro-RO" dirty="0"/>
              <a:t>.”</a:t>
            </a:r>
          </a:p>
          <a:p>
            <a:pPr marL="514350" lvl="0" indent="-514350">
              <a:buClr>
                <a:srgbClr val="0070C0"/>
              </a:buClr>
              <a:buSzPct val="103000"/>
              <a:buFont typeface="+mj-lt"/>
              <a:buAutoNum type="arabicPeriod"/>
            </a:pPr>
            <a:r>
              <a:rPr lang="ro-RO" dirty="0"/>
              <a:t>Afișați toate evenimentele din </a:t>
            </a:r>
            <a:r>
              <a:rPr lang="ro-RO" dirty="0" err="1"/>
              <a:t>d_events</a:t>
            </a:r>
            <a:r>
              <a:rPr lang="ro-RO" dirty="0"/>
              <a:t> al </a:t>
            </a:r>
            <a:r>
              <a:rPr lang="ro-RO" dirty="0" err="1"/>
              <a:t>caror</a:t>
            </a:r>
            <a:r>
              <a:rPr lang="ro-RO" dirty="0"/>
              <a:t> cod este egal cu cel pentru </a:t>
            </a:r>
            <a:r>
              <a:rPr lang="en-US" dirty="0"/>
              <a:t>“</a:t>
            </a:r>
            <a:r>
              <a:rPr lang="ro-RO" dirty="0"/>
              <a:t>Tropical”.</a:t>
            </a:r>
          </a:p>
          <a:p>
            <a:pPr marL="514350" lvl="0" indent="-514350">
              <a:buClr>
                <a:srgbClr val="0070C0"/>
              </a:buClr>
              <a:buSzPct val="103000"/>
              <a:buFont typeface="+mj-lt"/>
              <a:buAutoNum type="arabicPeriod"/>
            </a:pPr>
            <a:r>
              <a:rPr lang="ro-RO" dirty="0"/>
              <a:t>Care sunt numele membrilor din </a:t>
            </a:r>
            <a:r>
              <a:rPr lang="ro-RO" dirty="0" err="1"/>
              <a:t>f_staffs</a:t>
            </a:r>
            <a:r>
              <a:rPr lang="ro-RO" dirty="0"/>
              <a:t> al </a:t>
            </a:r>
            <a:r>
              <a:rPr lang="ro-RO" dirty="0" err="1"/>
              <a:t>caror</a:t>
            </a:r>
            <a:r>
              <a:rPr lang="ro-RO" dirty="0"/>
              <a:t> salariu e mai mare </a:t>
            </a:r>
            <a:r>
              <a:rPr lang="ro-RO" dirty="0" err="1"/>
              <a:t>decat</a:t>
            </a:r>
            <a:r>
              <a:rPr lang="ro-RO" dirty="0"/>
              <a:t> al membrului care are ID egal 12</a:t>
            </a:r>
            <a:r>
              <a:rPr lang="ro-RO" dirty="0" smtClean="0"/>
              <a:t>?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956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Aplica</a:t>
            </a:r>
            <a:r>
              <a:rPr lang="ro-RO" dirty="0"/>
              <a:t>ții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389120"/>
          </a:xfrm>
        </p:spPr>
        <p:txBody>
          <a:bodyPr/>
          <a:lstStyle/>
          <a:p>
            <a:pPr marL="514350" indent="-514350">
              <a:buClr>
                <a:srgbClr val="0070C0"/>
              </a:buClr>
              <a:buSzPct val="103000"/>
              <a:buFont typeface="+mj-lt"/>
              <a:buAutoNum type="arabicPeriod" startAt="6"/>
            </a:pPr>
            <a:r>
              <a:rPr lang="ro-RO" dirty="0"/>
              <a:t>Care sunt membrii din </a:t>
            </a:r>
            <a:r>
              <a:rPr lang="ro-RO" dirty="0" err="1"/>
              <a:t>f_staffs</a:t>
            </a:r>
            <a:r>
              <a:rPr lang="ro-RO" dirty="0"/>
              <a:t> al căror staff </a:t>
            </a:r>
            <a:r>
              <a:rPr lang="ro-RO" dirty="0" err="1"/>
              <a:t>type</a:t>
            </a:r>
            <a:r>
              <a:rPr lang="ro-RO" dirty="0"/>
              <a:t> este diferit de cel al lui  Bob Miller?</a:t>
            </a:r>
          </a:p>
          <a:p>
            <a:pPr marL="514350" indent="-514350">
              <a:buClr>
                <a:srgbClr val="0070C0"/>
              </a:buClr>
              <a:buSzPct val="103000"/>
              <a:buFont typeface="+mj-lt"/>
              <a:buAutoNum type="arabicPeriod" startAt="6"/>
            </a:pPr>
            <a:r>
              <a:rPr lang="ro-RO" dirty="0"/>
              <a:t>Care angajați din tabela </a:t>
            </a:r>
            <a:r>
              <a:rPr lang="ro-RO" dirty="0" err="1"/>
              <a:t>employees</a:t>
            </a:r>
            <a:r>
              <a:rPr lang="ro-RO" dirty="0"/>
              <a:t> au același </a:t>
            </a:r>
            <a:r>
              <a:rPr lang="ro-RO" dirty="0" err="1"/>
              <a:t>department</a:t>
            </a:r>
            <a:r>
              <a:rPr lang="ro-RO" dirty="0"/>
              <a:t> ID ca și departamentul IT?</a:t>
            </a:r>
          </a:p>
          <a:p>
            <a:pPr marL="514350" indent="-514350">
              <a:buClr>
                <a:srgbClr val="0070C0"/>
              </a:buClr>
              <a:buSzPct val="103000"/>
              <a:buFont typeface="+mj-lt"/>
              <a:buAutoNum type="arabicPeriod" startAt="6"/>
            </a:pPr>
            <a:r>
              <a:rPr lang="ro-RO" dirty="0"/>
              <a:t>Care este numele departamentelor care au același </a:t>
            </a:r>
            <a:r>
              <a:rPr lang="ro-RO" dirty="0" err="1"/>
              <a:t>location</a:t>
            </a:r>
            <a:r>
              <a:rPr lang="ro-RO" dirty="0"/>
              <a:t> ID ca Seattle?</a:t>
            </a:r>
          </a:p>
          <a:p>
            <a:pPr marL="514350" indent="-514350">
              <a:buClr>
                <a:srgbClr val="0070C0"/>
              </a:buClr>
              <a:buSzPct val="103000"/>
              <a:buFont typeface="+mj-lt"/>
              <a:buAutoNum type="arabicPeriod" startAt="6"/>
            </a:pPr>
            <a:r>
              <a:rPr lang="ro-RO" dirty="0"/>
              <a:t>Afișați toți angajații care au salariul mai mare </a:t>
            </a:r>
            <a:r>
              <a:rPr lang="ro-RO" dirty="0" err="1"/>
              <a:t>decat</a:t>
            </a:r>
            <a:r>
              <a:rPr lang="ro-RO" dirty="0"/>
              <a:t> Lorentz si sunt in același departament cu Abel.</a:t>
            </a:r>
          </a:p>
          <a:p>
            <a:pPr marL="514350" indent="-514350">
              <a:buClr>
                <a:srgbClr val="0070C0"/>
              </a:buClr>
              <a:buSzPct val="103000"/>
              <a:buFont typeface="+mj-lt"/>
              <a:buAutoNum type="arabicPeriod" startAt="6"/>
            </a:pPr>
            <a:r>
              <a:rPr lang="ro-RO" dirty="0"/>
              <a:t>Afișați toți angajații care au același job </a:t>
            </a:r>
            <a:r>
              <a:rPr lang="ro-RO" dirty="0" err="1"/>
              <a:t>id</a:t>
            </a:r>
            <a:r>
              <a:rPr lang="ro-RO" dirty="0"/>
              <a:t> ca </a:t>
            </a:r>
            <a:r>
              <a:rPr lang="ro-RO" dirty="0" err="1"/>
              <a:t>Raj</a:t>
            </a:r>
            <a:r>
              <a:rPr lang="ro-RO" dirty="0"/>
              <a:t> și au fost angajați după Davies.</a:t>
            </a:r>
          </a:p>
          <a:p>
            <a:pPr marL="514350" indent="-514350">
              <a:buFont typeface="+mj-lt"/>
              <a:buAutoNum type="arabicPeriod" startAt="6"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724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chemeClr val="tx2">
                    <a:lumMod val="75000"/>
                  </a:schemeClr>
                </a:solidFill>
              </a:rPr>
              <a:t>Dobândirea cunoștințelor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O  interogare aflată în interiorul unei alte comenzi SQL se numeşte </a:t>
            </a:r>
            <a:r>
              <a:rPr lang="ro-RO" b="1" i="1" dirty="0" err="1" smtClean="0"/>
              <a:t>subinterogare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ro-RO" dirty="0" err="1" smtClean="0"/>
              <a:t>Subinterogările</a:t>
            </a:r>
            <a:r>
              <a:rPr lang="ro-RO" dirty="0" smtClean="0"/>
              <a:t> </a:t>
            </a:r>
            <a:r>
              <a:rPr lang="ro-RO" b="1" i="1" dirty="0" smtClean="0"/>
              <a:t>sunt întotdeauna rulate înaintea comenzii în care sunt incluse</a:t>
            </a:r>
            <a:r>
              <a:rPr lang="ro-RO" dirty="0" smtClean="0"/>
              <a:t>, doar pe baza rezultatelor returnate de </a:t>
            </a:r>
            <a:r>
              <a:rPr lang="ro-RO" dirty="0" err="1" smtClean="0"/>
              <a:t>subinterogări</a:t>
            </a:r>
            <a:r>
              <a:rPr lang="ro-RO" dirty="0" smtClean="0"/>
              <a:t> putându-se obţine rezultatele interogării exterioare </a:t>
            </a:r>
            <a:r>
              <a:rPr lang="ro-RO" dirty="0" err="1" smtClean="0"/>
              <a:t>subinterogării</a:t>
            </a:r>
            <a:r>
              <a:rPr lang="ro-RO" dirty="0" smtClean="0"/>
              <a:t>.</a:t>
            </a:r>
            <a:endParaRPr lang="en-US" dirty="0" smtClean="0"/>
          </a:p>
          <a:p>
            <a:r>
              <a:rPr lang="ro-RO" dirty="0" err="1" smtClean="0"/>
              <a:t>Subinterogările</a:t>
            </a:r>
            <a:r>
              <a:rPr lang="ro-RO" dirty="0" smtClean="0"/>
              <a:t> sunt în general folosite atunci când dorim să afişăm informaţii dintr-o tabelă pe baza unor informaţii pe care le preluăm din aceeaşi tabelă sau din alte </a:t>
            </a:r>
            <a:r>
              <a:rPr lang="ro-RO" dirty="0" smtClean="0"/>
              <a:t>tabele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Tipuri</a:t>
            </a:r>
            <a:r>
              <a:rPr lang="en-US" dirty="0" smtClean="0"/>
              <a:t> de </a:t>
            </a:r>
            <a:r>
              <a:rPr lang="en-US" dirty="0" err="1" smtClean="0"/>
              <a:t>subinterogari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dirty="0" smtClean="0"/>
              <a:t>subinterogări </a:t>
            </a:r>
            <a:r>
              <a:rPr lang="vi-VN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</a:t>
            </a:r>
            <a:r>
              <a:rPr lang="vi-VN" dirty="0" smtClean="0"/>
              <a:t> care returnează o singură linie; </a:t>
            </a:r>
          </a:p>
          <a:p>
            <a:r>
              <a:rPr lang="vi-VN" dirty="0" smtClean="0"/>
              <a:t> subinterogări </a:t>
            </a:r>
            <a:r>
              <a:rPr lang="vi-VN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</a:t>
            </a:r>
            <a:r>
              <a:rPr lang="vi-VN" dirty="0" smtClean="0">
                <a:solidFill>
                  <a:srgbClr val="C00000"/>
                </a:solidFill>
              </a:rPr>
              <a:t> </a:t>
            </a:r>
            <a:r>
              <a:rPr lang="vi-VN" dirty="0" smtClean="0"/>
              <a:t>care returnează mai multe linii şi/sau </a:t>
            </a:r>
            <a:r>
              <a:rPr lang="vi-VN" dirty="0"/>
              <a:t>mai multe coloane.</a:t>
            </a:r>
            <a:endParaRPr lang="vi-VN" dirty="0" smtClean="0"/>
          </a:p>
          <a:p>
            <a:pPr>
              <a:buNone/>
            </a:pPr>
            <a:r>
              <a:rPr lang="vi-VN" sz="2800" b="1" dirty="0" smtClean="0">
                <a:solidFill>
                  <a:srgbClr val="FF0000"/>
                </a:solidFill>
              </a:rPr>
              <a:t>restricţii de utilizare a subinterogărilor:</a:t>
            </a:r>
          </a:p>
          <a:p>
            <a:pPr lvl="0"/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subinterogare </a:t>
            </a:r>
            <a:r>
              <a:rPr lang="vi-VN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 fi întotdeauna inclusă în </a:t>
            </a:r>
            <a:r>
              <a:rPr lang="vi-VN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parantez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vi-VN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subinterogarea </a:t>
            </a:r>
            <a:r>
              <a:rPr lang="vi-VN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</a:t>
            </a:r>
            <a:r>
              <a:rPr lang="vi-VN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poate </a:t>
            </a:r>
            <a:r>
              <a:rPr lang="vi-VN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conţine clauza </a:t>
            </a:r>
            <a:r>
              <a:rPr lang="vi-VN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BY</a:t>
            </a:r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b="1" dirty="0" smtClean="0"/>
              <a:t> </a:t>
            </a:r>
            <a:r>
              <a:rPr lang="vi-V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Subinterogări simple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79512" y="1935480"/>
            <a:ext cx="8507288" cy="4085808"/>
          </a:xfrm>
        </p:spPr>
        <p:txBody>
          <a:bodyPr>
            <a:noAutofit/>
          </a:bodyPr>
          <a:lstStyle/>
          <a:p>
            <a:r>
              <a:rPr lang="vi-VN" sz="2800" dirty="0" smtClean="0"/>
              <a:t>Subinterogările simple, vor returna întotdeauna o singură valoare. </a:t>
            </a:r>
          </a:p>
          <a:p>
            <a:r>
              <a:rPr lang="vi-VN" sz="2800" dirty="0" smtClean="0"/>
              <a:t>Ele pot să apară în clauza </a:t>
            </a:r>
            <a:r>
              <a:rPr lang="vi-VN" sz="2800" b="1" dirty="0"/>
              <a:t>WHERE</a:t>
            </a:r>
            <a:r>
              <a:rPr lang="vi-VN" sz="2800" dirty="0" smtClean="0"/>
              <a:t> sau în clauza </a:t>
            </a:r>
            <a:r>
              <a:rPr lang="vi-VN" sz="2800" b="1" dirty="0"/>
              <a:t>HAVING</a:t>
            </a:r>
            <a:r>
              <a:rPr lang="vi-VN" sz="2800" dirty="0" smtClean="0"/>
              <a:t> şi sunt folosite împreună cu operatorii </a:t>
            </a:r>
            <a:r>
              <a:rPr lang="vi-VN" sz="2800" b="1" dirty="0"/>
              <a:t>&lt;</a:t>
            </a:r>
            <a:r>
              <a:rPr lang="vi-VN" sz="2800" dirty="0" smtClean="0"/>
              <a:t>, </a:t>
            </a:r>
            <a:r>
              <a:rPr lang="vi-VN" sz="2800" b="1" dirty="0"/>
              <a:t>&gt;</a:t>
            </a:r>
            <a:r>
              <a:rPr lang="vi-VN" sz="2800" dirty="0" smtClean="0"/>
              <a:t>, </a:t>
            </a:r>
            <a:r>
              <a:rPr lang="vi-VN" sz="2800" b="1" dirty="0"/>
              <a:t>&lt;=</a:t>
            </a:r>
            <a:r>
              <a:rPr lang="vi-VN" sz="2800" dirty="0" smtClean="0"/>
              <a:t>, </a:t>
            </a:r>
            <a:r>
              <a:rPr lang="vi-VN" sz="2800" b="1" dirty="0"/>
              <a:t>&gt;=</a:t>
            </a:r>
            <a:r>
              <a:rPr lang="vi-VN" sz="2800" dirty="0" smtClean="0"/>
              <a:t>, </a:t>
            </a:r>
            <a:r>
              <a:rPr lang="vi-VN" sz="2800" b="1" dirty="0"/>
              <a:t>&lt;&gt;</a:t>
            </a:r>
            <a:r>
              <a:rPr lang="vi-VN" sz="2800" dirty="0" smtClean="0"/>
              <a:t>, </a:t>
            </a:r>
            <a:r>
              <a:rPr lang="vi-VN" sz="2800" b="1" dirty="0"/>
              <a:t>=</a:t>
            </a:r>
            <a:r>
              <a:rPr lang="vi-VN" sz="2800" dirty="0" smtClean="0"/>
              <a:t>.</a:t>
            </a:r>
          </a:p>
          <a:p>
            <a:pPr algn="just"/>
            <a:r>
              <a:rPr lang="ro-RO" sz="2800" dirty="0">
                <a:solidFill>
                  <a:srgbClr val="FF0000"/>
                </a:solidFill>
              </a:rPr>
              <a:t>Exemplu</a:t>
            </a:r>
          </a:p>
          <a:p>
            <a:pPr algn="just"/>
            <a:r>
              <a:rPr lang="ro-RO" sz="2800" dirty="0"/>
              <a:t>Fie tabela </a:t>
            </a:r>
            <a:r>
              <a:rPr lang="ro-RO" sz="2800" b="1" dirty="0" err="1"/>
              <a:t>employees</a:t>
            </a:r>
            <a:r>
              <a:rPr lang="ro-RO" sz="2800" b="1" dirty="0"/>
              <a:t>, </a:t>
            </a:r>
            <a:r>
              <a:rPr lang="ro-RO" sz="2800" dirty="0"/>
              <a:t>patronul dorește să afle care sunt persoanele cu salariul mai mare decât salariul lui </a:t>
            </a:r>
            <a:r>
              <a:rPr lang="ro-RO" sz="2800" b="1" dirty="0" err="1"/>
              <a:t>Neena</a:t>
            </a:r>
            <a:r>
              <a:rPr lang="ro-RO" sz="2800" dirty="0"/>
              <a:t> și care sunt salariile câștigate de aceștia. Cum faceți acest lucru?</a:t>
            </a:r>
          </a:p>
          <a:p>
            <a:pPr marL="0" indent="0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/>
              <a:t>Mai întâi </a:t>
            </a:r>
            <a:r>
              <a:rPr lang="ro-RO" dirty="0" err="1"/>
              <a:t>veţi</a:t>
            </a:r>
            <a:r>
              <a:rPr lang="ro-RO" dirty="0"/>
              <a:t> determina salariul angajatului </a:t>
            </a:r>
            <a:r>
              <a:rPr lang="ro-RO" dirty="0" err="1" smtClean="0"/>
              <a:t>Neena</a:t>
            </a:r>
            <a:r>
              <a:rPr lang="en-US" dirty="0" smtClean="0"/>
              <a:t>:</a:t>
            </a:r>
            <a:endParaRPr lang="en-US" dirty="0"/>
          </a:p>
          <a:p>
            <a:pPr>
              <a:buNone/>
            </a:pPr>
            <a:r>
              <a:rPr lang="en-US" dirty="0"/>
              <a:t>SELECT </a:t>
            </a:r>
            <a:r>
              <a:rPr lang="en-US" dirty="0" err="1" smtClean="0"/>
              <a:t>salar</a:t>
            </a:r>
            <a:r>
              <a:rPr lang="ro-RO" dirty="0" smtClean="0"/>
              <a:t>y</a:t>
            </a:r>
            <a:endParaRPr lang="en-US" dirty="0"/>
          </a:p>
          <a:p>
            <a:pPr>
              <a:buNone/>
            </a:pPr>
            <a:r>
              <a:rPr lang="en-US" dirty="0"/>
              <a:t>FROM  </a:t>
            </a:r>
            <a:r>
              <a:rPr lang="ro-RO" dirty="0" err="1" smtClean="0"/>
              <a:t>employees</a:t>
            </a:r>
            <a:endParaRPr lang="en-US" dirty="0"/>
          </a:p>
          <a:p>
            <a:pPr>
              <a:buNone/>
            </a:pPr>
            <a:r>
              <a:rPr lang="en-US" dirty="0"/>
              <a:t>WHERE </a:t>
            </a:r>
            <a:r>
              <a:rPr lang="ro-RO" dirty="0" err="1" smtClean="0"/>
              <a:t>first_name</a:t>
            </a:r>
            <a:r>
              <a:rPr lang="ro-RO" dirty="0" smtClean="0"/>
              <a:t> </a:t>
            </a:r>
            <a:r>
              <a:rPr lang="ro-RO" dirty="0" err="1" smtClean="0"/>
              <a:t>like</a:t>
            </a:r>
            <a:r>
              <a:rPr lang="ro-RO" dirty="0" smtClean="0"/>
              <a:t> </a:t>
            </a:r>
            <a:r>
              <a:rPr lang="en-US" dirty="0" smtClean="0"/>
              <a:t>‘</a:t>
            </a:r>
            <a:r>
              <a:rPr lang="ro-RO" dirty="0" err="1" smtClean="0"/>
              <a:t>Neena</a:t>
            </a:r>
            <a:r>
              <a:rPr lang="en-US" dirty="0" smtClean="0"/>
              <a:t>’</a:t>
            </a:r>
            <a:endParaRPr lang="en-US" dirty="0"/>
          </a:p>
          <a:p>
            <a:r>
              <a:rPr lang="en-US" dirty="0" err="1"/>
              <a:t>Iar</a:t>
            </a:r>
            <a:r>
              <a:rPr lang="en-US" dirty="0"/>
              <a:t>, </a:t>
            </a:r>
            <a:r>
              <a:rPr lang="en-US" dirty="0" err="1"/>
              <a:t>acum</a:t>
            </a:r>
            <a:r>
              <a:rPr lang="en-US" dirty="0"/>
              <a:t> </a:t>
            </a:r>
            <a:r>
              <a:rPr lang="en-US" dirty="0" err="1"/>
              <a:t>afi</a:t>
            </a:r>
            <a:r>
              <a:rPr lang="ro-RO" dirty="0" err="1"/>
              <a:t>şăm</a:t>
            </a:r>
            <a:r>
              <a:rPr lang="ro-RO" dirty="0"/>
              <a:t> </a:t>
            </a:r>
            <a:r>
              <a:rPr lang="ro-RO" dirty="0" err="1"/>
              <a:t>angajaţii</a:t>
            </a:r>
            <a:r>
              <a:rPr lang="ro-RO" dirty="0"/>
              <a:t> cu salariul mai mare decât al lui </a:t>
            </a:r>
            <a:r>
              <a:rPr lang="ro-RO" dirty="0" err="1" smtClean="0"/>
              <a:t>Neena</a:t>
            </a:r>
            <a:r>
              <a:rPr lang="en-US" dirty="0" smtClean="0"/>
              <a:t>:</a:t>
            </a:r>
            <a:endParaRPr lang="en-US" dirty="0"/>
          </a:p>
          <a:p>
            <a:pPr>
              <a:buNone/>
            </a:pPr>
            <a:r>
              <a:rPr lang="en-US" dirty="0"/>
              <a:t>SELECT </a:t>
            </a:r>
            <a:r>
              <a:rPr lang="ro-RO" dirty="0" err="1"/>
              <a:t>first_name</a:t>
            </a:r>
            <a:r>
              <a:rPr lang="ro-RO" dirty="0" smtClean="0"/>
              <a:t>, </a:t>
            </a:r>
            <a:r>
              <a:rPr lang="ro-RO" dirty="0" err="1" smtClean="0"/>
              <a:t>salary</a:t>
            </a:r>
            <a:endParaRPr lang="en-US" dirty="0"/>
          </a:p>
          <a:p>
            <a:pPr>
              <a:buNone/>
            </a:pPr>
            <a:r>
              <a:rPr lang="en-US" dirty="0"/>
              <a:t>FROM </a:t>
            </a:r>
            <a:r>
              <a:rPr lang="ro-RO" dirty="0" err="1"/>
              <a:t>employees</a:t>
            </a:r>
            <a:endParaRPr lang="en-US" dirty="0"/>
          </a:p>
          <a:p>
            <a:pPr>
              <a:buNone/>
            </a:pPr>
            <a:r>
              <a:rPr lang="en-US" dirty="0"/>
              <a:t>WHERE </a:t>
            </a:r>
            <a:r>
              <a:rPr lang="ro-RO" dirty="0" err="1"/>
              <a:t>salary</a:t>
            </a:r>
            <a:r>
              <a:rPr lang="ro-RO" dirty="0"/>
              <a:t> </a:t>
            </a:r>
            <a:r>
              <a:rPr lang="en-US" dirty="0" smtClean="0"/>
              <a:t>&gt;(</a:t>
            </a:r>
            <a:r>
              <a:rPr lang="en-US" dirty="0"/>
              <a:t>SELECT </a:t>
            </a:r>
            <a:r>
              <a:rPr lang="ro-RO" dirty="0" err="1"/>
              <a:t>salary</a:t>
            </a:r>
            <a:endParaRPr lang="en-US" dirty="0"/>
          </a:p>
          <a:p>
            <a:pPr>
              <a:buNone/>
            </a:pPr>
            <a:r>
              <a:rPr lang="en-US" dirty="0"/>
              <a:t>                                FROM </a:t>
            </a:r>
            <a:r>
              <a:rPr lang="ro-RO" dirty="0" err="1"/>
              <a:t>employees</a:t>
            </a:r>
            <a:endParaRPr lang="en-US" dirty="0"/>
          </a:p>
          <a:p>
            <a:pPr>
              <a:buNone/>
            </a:pPr>
            <a:r>
              <a:rPr lang="ro-RO" dirty="0" smtClean="0"/>
              <a:t>                                 </a:t>
            </a:r>
            <a:r>
              <a:rPr lang="en-US" dirty="0" smtClean="0"/>
              <a:t>WHERE </a:t>
            </a:r>
            <a:r>
              <a:rPr lang="ro-RO" dirty="0" err="1"/>
              <a:t>first_name</a:t>
            </a:r>
            <a:r>
              <a:rPr lang="ro-RO" dirty="0"/>
              <a:t> </a:t>
            </a:r>
            <a:r>
              <a:rPr lang="ro-RO" dirty="0" err="1"/>
              <a:t>like</a:t>
            </a:r>
            <a:r>
              <a:rPr lang="ro-RO" dirty="0"/>
              <a:t> </a:t>
            </a:r>
            <a:r>
              <a:rPr lang="en-US" dirty="0"/>
              <a:t>‘</a:t>
            </a:r>
            <a:r>
              <a:rPr lang="ro-RO" dirty="0" err="1"/>
              <a:t>Neena</a:t>
            </a:r>
            <a:r>
              <a:rPr lang="en-US" dirty="0" smtClean="0"/>
              <a:t>’</a:t>
            </a:r>
            <a:r>
              <a:rPr lang="ro-RO" dirty="0" smtClean="0"/>
              <a:t>)</a:t>
            </a:r>
            <a:endParaRPr lang="en-US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2147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err="1"/>
              <a:t>Afişaţi</a:t>
            </a:r>
            <a:r>
              <a:rPr lang="ro-RO" b="1" dirty="0"/>
              <a:t> </a:t>
            </a:r>
            <a:r>
              <a:rPr lang="ro-RO" b="1" dirty="0" err="1"/>
              <a:t>angajaţii</a:t>
            </a:r>
            <a:r>
              <a:rPr lang="ro-RO" b="1" dirty="0"/>
              <a:t> care au </a:t>
            </a:r>
            <a:r>
              <a:rPr lang="ro-RO" b="1" dirty="0" err="1"/>
              <a:t>acelaşi</a:t>
            </a:r>
            <a:r>
              <a:rPr lang="ro-RO" b="1" dirty="0"/>
              <a:t> </a:t>
            </a:r>
            <a:r>
              <a:rPr lang="ro-RO" b="1" dirty="0" err="1"/>
              <a:t>şef</a:t>
            </a:r>
            <a:r>
              <a:rPr lang="ro-RO" b="1" dirty="0"/>
              <a:t> ca </a:t>
            </a:r>
            <a:r>
              <a:rPr lang="ro-RO" b="1" dirty="0" err="1"/>
              <a:t>şi</a:t>
            </a:r>
            <a:r>
              <a:rPr lang="ro-RO" b="1" dirty="0"/>
              <a:t> angajatul </a:t>
            </a:r>
            <a:r>
              <a:rPr lang="ro-RO" b="1" dirty="0" err="1" smtClean="0"/>
              <a:t>Neena</a:t>
            </a:r>
            <a:r>
              <a:rPr lang="ro-RO" b="1" dirty="0" smtClean="0"/>
              <a:t>.</a:t>
            </a:r>
            <a:endParaRPr lang="ro-RO" b="1" dirty="0"/>
          </a:p>
          <a:p>
            <a:pPr>
              <a:buNone/>
            </a:pPr>
            <a:r>
              <a:rPr lang="ro-RO" dirty="0"/>
              <a:t>SELECT </a:t>
            </a:r>
            <a:r>
              <a:rPr lang="ro-RO" dirty="0" err="1" smtClean="0"/>
              <a:t>first_name</a:t>
            </a:r>
            <a:endParaRPr lang="ro-RO" dirty="0"/>
          </a:p>
          <a:p>
            <a:pPr>
              <a:buNone/>
            </a:pPr>
            <a:r>
              <a:rPr lang="ro-RO" dirty="0"/>
              <a:t>FROM </a:t>
            </a:r>
            <a:r>
              <a:rPr lang="ro-RO" dirty="0" err="1" smtClean="0"/>
              <a:t>employees</a:t>
            </a:r>
            <a:endParaRPr lang="ro-RO" dirty="0"/>
          </a:p>
          <a:p>
            <a:pPr>
              <a:buNone/>
            </a:pPr>
            <a:r>
              <a:rPr lang="en-US" dirty="0"/>
              <a:t>WHERE </a:t>
            </a:r>
            <a:r>
              <a:rPr lang="ro-RO" dirty="0" err="1" smtClean="0"/>
              <a:t>manager_id</a:t>
            </a:r>
            <a:r>
              <a:rPr lang="en-US" dirty="0" smtClean="0"/>
              <a:t>=(</a:t>
            </a:r>
            <a:r>
              <a:rPr lang="en-US" dirty="0"/>
              <a:t>SELECT </a:t>
            </a:r>
            <a:r>
              <a:rPr lang="ro-RO" dirty="0" err="1"/>
              <a:t>manager_id</a:t>
            </a:r>
            <a:r>
              <a:rPr lang="ro-RO" dirty="0" smtClean="0"/>
              <a:t>                            </a:t>
            </a:r>
            <a:r>
              <a:rPr lang="en-US" dirty="0" smtClean="0"/>
              <a:t> </a:t>
            </a:r>
            <a:r>
              <a:rPr lang="ro-RO" dirty="0" smtClean="0"/>
              <a:t>			     </a:t>
            </a:r>
            <a:r>
              <a:rPr lang="en-US" dirty="0" smtClean="0"/>
              <a:t>FROM </a:t>
            </a:r>
            <a:r>
              <a:rPr lang="ro-RO" dirty="0" err="1"/>
              <a:t>employees</a:t>
            </a:r>
            <a:endParaRPr lang="ro-RO" dirty="0"/>
          </a:p>
          <a:p>
            <a:pPr>
              <a:buNone/>
            </a:pPr>
            <a:r>
              <a:rPr lang="ro-RO" dirty="0"/>
              <a:t>                            </a:t>
            </a:r>
            <a:r>
              <a:rPr lang="en-US" dirty="0"/>
              <a:t> </a:t>
            </a:r>
            <a:r>
              <a:rPr lang="ro-RO" dirty="0" smtClean="0"/>
              <a:t>   </a:t>
            </a:r>
            <a:r>
              <a:rPr lang="en-US" dirty="0" smtClean="0"/>
              <a:t>WHERE </a:t>
            </a:r>
            <a:r>
              <a:rPr lang="ro-RO" dirty="0" err="1"/>
              <a:t>first_name</a:t>
            </a:r>
            <a:r>
              <a:rPr lang="ro-RO" dirty="0"/>
              <a:t> </a:t>
            </a:r>
            <a:r>
              <a:rPr lang="ro-RO" dirty="0" err="1" smtClean="0"/>
              <a:t>like</a:t>
            </a:r>
            <a:r>
              <a:rPr lang="ro-RO" dirty="0" smtClean="0"/>
              <a:t> </a:t>
            </a:r>
            <a:r>
              <a:rPr lang="en-US" dirty="0" smtClean="0"/>
              <a:t>'</a:t>
            </a:r>
            <a:r>
              <a:rPr lang="en-US" dirty="0" err="1" smtClean="0"/>
              <a:t>Cristi</a:t>
            </a:r>
            <a:r>
              <a:rPr lang="en-US" dirty="0"/>
              <a:t>')</a:t>
            </a:r>
            <a:endParaRPr lang="ro-RO" b="1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0515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err="1"/>
              <a:t>Afişaţi</a:t>
            </a:r>
            <a:r>
              <a:rPr lang="ro-RO" b="1" dirty="0"/>
              <a:t> </a:t>
            </a:r>
            <a:r>
              <a:rPr lang="ro-RO" b="1" dirty="0" err="1"/>
              <a:t>toţi</a:t>
            </a:r>
            <a:r>
              <a:rPr lang="ro-RO" b="1" dirty="0"/>
              <a:t> </a:t>
            </a:r>
            <a:r>
              <a:rPr lang="ro-RO" b="1" dirty="0" err="1"/>
              <a:t>angajaţii</a:t>
            </a:r>
            <a:r>
              <a:rPr lang="ro-RO" b="1" dirty="0"/>
              <a:t> care au </a:t>
            </a:r>
            <a:r>
              <a:rPr lang="ro-RO" b="1" dirty="0" err="1"/>
              <a:t>funcţia</a:t>
            </a:r>
            <a:r>
              <a:rPr lang="ro-RO" b="1" dirty="0"/>
              <a:t> diferită de </a:t>
            </a:r>
            <a:r>
              <a:rPr lang="ro-RO" b="1" dirty="0" err="1"/>
              <a:t>funcţia</a:t>
            </a:r>
            <a:r>
              <a:rPr lang="ro-RO" b="1" dirty="0"/>
              <a:t> </a:t>
            </a:r>
            <a:r>
              <a:rPr lang="en-US" b="1" dirty="0" smtClean="0"/>
              <a:t>(</a:t>
            </a:r>
            <a:r>
              <a:rPr lang="en-US" b="1" dirty="0" err="1" smtClean="0"/>
              <a:t>job_id</a:t>
            </a:r>
            <a:r>
              <a:rPr lang="en-US" b="1" dirty="0" smtClean="0"/>
              <a:t>) </a:t>
            </a:r>
            <a:r>
              <a:rPr lang="ro-RO" b="1" dirty="0" smtClean="0"/>
              <a:t>angajatului </a:t>
            </a:r>
            <a:r>
              <a:rPr lang="ro-RO" b="1" dirty="0" err="1" smtClean="0"/>
              <a:t>Neena</a:t>
            </a:r>
            <a:r>
              <a:rPr lang="ro-RO" b="1" dirty="0" smtClean="0"/>
              <a:t>.</a:t>
            </a:r>
          </a:p>
          <a:p>
            <a:pPr>
              <a:buNone/>
            </a:pPr>
            <a:r>
              <a:rPr lang="en-US" dirty="0"/>
              <a:t>SELECT </a:t>
            </a:r>
            <a:r>
              <a:rPr lang="ro-RO" dirty="0" err="1" smtClean="0"/>
              <a:t>first</a:t>
            </a:r>
            <a:r>
              <a:rPr lang="ro-RO" dirty="0" smtClean="0"/>
              <a:t>_</a:t>
            </a:r>
            <a:r>
              <a:rPr lang="en-US" dirty="0" smtClean="0"/>
              <a:t>n</a:t>
            </a:r>
            <a:r>
              <a:rPr lang="ro-RO" dirty="0" smtClean="0"/>
              <a:t>a</a:t>
            </a:r>
            <a:r>
              <a:rPr lang="en-US" dirty="0" smtClean="0"/>
              <a:t>me</a:t>
            </a:r>
            <a:endParaRPr lang="en-US" dirty="0"/>
          </a:p>
          <a:p>
            <a:pPr>
              <a:buNone/>
            </a:pPr>
            <a:r>
              <a:rPr lang="en-US" dirty="0"/>
              <a:t>FROM </a:t>
            </a:r>
            <a:r>
              <a:rPr lang="ro-RO" dirty="0" err="1" smtClean="0"/>
              <a:t>employees</a:t>
            </a:r>
            <a:endParaRPr lang="en-US" dirty="0"/>
          </a:p>
          <a:p>
            <a:pPr>
              <a:buNone/>
            </a:pPr>
            <a:r>
              <a:rPr lang="en-US" dirty="0"/>
              <a:t>WHERE </a:t>
            </a:r>
            <a:r>
              <a:rPr lang="ro-RO" dirty="0" err="1" smtClean="0"/>
              <a:t>job_id</a:t>
            </a:r>
            <a:r>
              <a:rPr lang="en-US" dirty="0" smtClean="0"/>
              <a:t>&lt;&gt;(</a:t>
            </a:r>
            <a:r>
              <a:rPr lang="en-US" dirty="0"/>
              <a:t>SELECT </a:t>
            </a:r>
            <a:r>
              <a:rPr lang="ro-RO" dirty="0" err="1"/>
              <a:t>job_id</a:t>
            </a:r>
            <a:r>
              <a:rPr lang="ro-RO" dirty="0" smtClean="0"/>
              <a:t>                                 </a:t>
            </a:r>
          </a:p>
          <a:p>
            <a:pPr>
              <a:buNone/>
            </a:pPr>
            <a:r>
              <a:rPr lang="ro-RO" dirty="0"/>
              <a:t> </a:t>
            </a:r>
            <a:r>
              <a:rPr lang="ro-RO" dirty="0" smtClean="0"/>
              <a:t>                                </a:t>
            </a:r>
            <a:r>
              <a:rPr lang="en-US" dirty="0" smtClean="0"/>
              <a:t>FROM </a:t>
            </a:r>
            <a:r>
              <a:rPr lang="ro-RO" dirty="0" err="1"/>
              <a:t>employees</a:t>
            </a:r>
            <a:endParaRPr lang="ro-RO" dirty="0"/>
          </a:p>
          <a:p>
            <a:pPr>
              <a:buNone/>
            </a:pPr>
            <a:r>
              <a:rPr lang="ro-RO" dirty="0"/>
              <a:t>                                  </a:t>
            </a:r>
            <a:r>
              <a:rPr lang="en-US" dirty="0"/>
              <a:t>WHERE </a:t>
            </a:r>
            <a:r>
              <a:rPr lang="ro-RO" dirty="0" err="1" smtClean="0"/>
              <a:t>first</a:t>
            </a:r>
            <a:r>
              <a:rPr lang="ro-RO" dirty="0" smtClean="0"/>
              <a:t>_</a:t>
            </a:r>
            <a:r>
              <a:rPr lang="en-US" dirty="0" smtClean="0"/>
              <a:t>n</a:t>
            </a:r>
            <a:r>
              <a:rPr lang="ro-RO" dirty="0" smtClean="0"/>
              <a:t>a</a:t>
            </a:r>
            <a:r>
              <a:rPr lang="en-US" dirty="0" smtClean="0"/>
              <a:t>me</a:t>
            </a:r>
            <a:r>
              <a:rPr lang="ro-RO" dirty="0" smtClean="0"/>
              <a:t> </a:t>
            </a:r>
            <a:r>
              <a:rPr lang="ro-RO" dirty="0" err="1" smtClean="0"/>
              <a:t>like</a:t>
            </a:r>
            <a:r>
              <a:rPr lang="ro-RO" dirty="0" smtClean="0"/>
              <a:t> </a:t>
            </a:r>
            <a:r>
              <a:rPr lang="en-US" dirty="0" smtClean="0"/>
              <a:t>‘</a:t>
            </a:r>
            <a:r>
              <a:rPr lang="ro-RO" dirty="0" err="1" smtClean="0"/>
              <a:t>Neena</a:t>
            </a:r>
            <a:r>
              <a:rPr lang="en-US" dirty="0" smtClean="0"/>
              <a:t>')</a:t>
            </a:r>
            <a:endParaRPr lang="ro-RO" dirty="0"/>
          </a:p>
          <a:p>
            <a:endParaRPr lang="ro-RO" b="1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3797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chemeClr val="tx2">
                    <a:lumMod val="75000"/>
                  </a:schemeClr>
                </a:solidFill>
              </a:rPr>
              <a:t>Dobândirea cunoștințelor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805888"/>
          </a:xfrm>
        </p:spPr>
        <p:txBody>
          <a:bodyPr>
            <a:normAutofit fontScale="62500" lnSpcReduction="2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ro-RO" sz="5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Afișați angajații </a:t>
            </a:r>
            <a:r>
              <a:rPr lang="en-US" sz="51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</a:t>
            </a:r>
            <a:endParaRPr lang="en-US" sz="5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sz="4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last_name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</a:t>
            </a: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employees</a:t>
            </a:r>
            <a:endParaRPr lang="en-US" sz="4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</a:t>
            </a:r>
            <a:r>
              <a:rPr lang="en-US" sz="4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hire_date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(SELECT max(</a:t>
            </a:r>
            <a:r>
              <a:rPr lang="en-US" sz="4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hire_date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FROM employees)</a:t>
            </a:r>
          </a:p>
          <a:p>
            <a:pPr marL="914400" indent="-914400">
              <a:buFont typeface="+mj-lt"/>
              <a:buAutoNum type="arabicPeriod" startAt="2"/>
            </a:pPr>
            <a:r>
              <a:rPr lang="ro-RO" sz="51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Afişaţi</a:t>
            </a:r>
            <a:r>
              <a:rPr lang="ro-RO" sz="5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o-RO" sz="51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id-ul</a:t>
            </a:r>
            <a:r>
              <a:rPr lang="ro-RO" sz="5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departamentului care </a:t>
            </a:r>
            <a:r>
              <a:rPr lang="ro-RO" sz="5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numărul cel mai mare de </a:t>
            </a:r>
            <a:r>
              <a:rPr lang="ro-RO" sz="51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angajati</a:t>
            </a:r>
            <a:r>
              <a:rPr lang="ro-RO" sz="5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o-RO" sz="51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</a:t>
            </a:r>
            <a:r>
              <a:rPr lang="en-US" sz="4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department_id,count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(*) FROM employees</a:t>
            </a:r>
          </a:p>
          <a:p>
            <a:pPr>
              <a:buNone/>
            </a:pP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BY </a:t>
            </a:r>
            <a:r>
              <a:rPr lang="en-US" sz="4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HAVING count(*) = ( SELECT max(count(*))</a:t>
            </a:r>
          </a:p>
          <a:p>
            <a:pPr>
              <a:buNone/>
            </a:pP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employees</a:t>
            </a:r>
          </a:p>
          <a:p>
            <a:pPr>
              <a:buNone/>
            </a:pP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GROUP BY </a:t>
            </a:r>
            <a:r>
              <a:rPr lang="en-US" sz="4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department_id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14141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285</TotalTime>
  <Words>1140</Words>
  <Application>Microsoft Office PowerPoint</Application>
  <PresentationFormat>Expunere pe ecran (4:3)</PresentationFormat>
  <Paragraphs>123</Paragraphs>
  <Slides>24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24</vt:i4>
      </vt:variant>
    </vt:vector>
  </HeadingPairs>
  <TitlesOfParts>
    <vt:vector size="30" baseType="lpstr">
      <vt:lpstr>Arial</vt:lpstr>
      <vt:lpstr>Calibri</vt:lpstr>
      <vt:lpstr>Constantia</vt:lpstr>
      <vt:lpstr>Times New Roman</vt:lpstr>
      <vt:lpstr>Wingdings 2</vt:lpstr>
      <vt:lpstr>Flux</vt:lpstr>
      <vt:lpstr>Subinterogari</vt:lpstr>
      <vt:lpstr>În această lecție veți învăța:</vt:lpstr>
      <vt:lpstr>Dobândirea cunoștințelor</vt:lpstr>
      <vt:lpstr>Tipuri de subinterogari</vt:lpstr>
      <vt:lpstr> Subinterogări simple</vt:lpstr>
      <vt:lpstr>Prezentare PowerPoint</vt:lpstr>
      <vt:lpstr>Prezentare PowerPoint</vt:lpstr>
      <vt:lpstr>Prezentare PowerPoint</vt:lpstr>
      <vt:lpstr>Dobândirea cunoștințelor</vt:lpstr>
      <vt:lpstr>Subinterogari din tabele diferite</vt:lpstr>
      <vt:lpstr>Subinterogari din tabele diferite</vt:lpstr>
      <vt:lpstr>Subinterogări multiple</vt:lpstr>
      <vt:lpstr>Subinterogări multiple cu operatorul IN</vt:lpstr>
      <vt:lpstr>Subinterogări multiple cu ALL</vt:lpstr>
      <vt:lpstr>Subinterogări multiple cu ALL</vt:lpstr>
      <vt:lpstr>Concluzie…</vt:lpstr>
      <vt:lpstr>Subinterogări multiple cu ANY</vt:lpstr>
      <vt:lpstr>Subinterogări multiple cu ANY</vt:lpstr>
      <vt:lpstr>Concluzie…</vt:lpstr>
      <vt:lpstr>Valorile NULL</vt:lpstr>
      <vt:lpstr>NULL</vt:lpstr>
      <vt:lpstr>In concluzie</vt:lpstr>
      <vt:lpstr>Aplicații</vt:lpstr>
      <vt:lpstr>Aplicații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Subinterogari</dc:title>
  <dc:creator>User</dc:creator>
  <cp:lastModifiedBy>Iulia</cp:lastModifiedBy>
  <cp:revision>22</cp:revision>
  <dcterms:created xsi:type="dcterms:W3CDTF">2013-03-24T19:56:31Z</dcterms:created>
  <dcterms:modified xsi:type="dcterms:W3CDTF">2015-03-31T11:15:34Z</dcterms:modified>
</cp:coreProperties>
</file>